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73" r:id="rId13"/>
    <p:sldId id="27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50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58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42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16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4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582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73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9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2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31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35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3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B946D55-3282-4608-979B-79C7BFFDDBBF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CC95929-E914-4E71-A67C-C66A34DD1C0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18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125BD13-0955-CEDF-40B5-DB3B97FB3B34}"/>
              </a:ext>
            </a:extLst>
          </p:cNvPr>
          <p:cNvSpPr/>
          <p:nvPr/>
        </p:nvSpPr>
        <p:spPr>
          <a:xfrm>
            <a:off x="1462881" y="4374358"/>
            <a:ext cx="9250363" cy="1706562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5" name="Title 1">
            <a:extLst>
              <a:ext uri="{FF2B5EF4-FFF2-40B4-BE49-F238E27FC236}">
                <a16:creationId xmlns:a16="http://schemas.microsoft.com/office/drawing/2014/main" id="{5569842B-5355-5303-083F-ECA74A32F81B}"/>
              </a:ext>
            </a:extLst>
          </p:cNvPr>
          <p:cNvSpPr txBox="1">
            <a:spLocks/>
          </p:cNvSpPr>
          <p:nvPr/>
        </p:nvSpPr>
        <p:spPr bwMode="auto">
          <a:xfrm>
            <a:off x="1802296" y="4532243"/>
            <a:ext cx="8629166" cy="109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fa-IR" sz="4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تفکر انتقادی </a:t>
            </a:r>
            <a:br>
              <a:rPr lang="fa-IR" sz="4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r>
              <a:rPr lang="en-US" sz="4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Critical Thinking</a:t>
            </a:r>
            <a:br>
              <a:rPr lang="fa-IR" sz="4500" dirty="0">
                <a:solidFill>
                  <a:schemeClr val="bg1"/>
                </a:solidFill>
              </a:rPr>
            </a:br>
            <a:endParaRPr lang="en-US" altLang="en-US" sz="4500" b="1" dirty="0">
              <a:solidFill>
                <a:schemeClr val="bg1"/>
              </a:solidFill>
              <a:latin typeface="Calibri Light" panose="020F03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506DB9-3978-33B8-3DAE-94366EF647F7}"/>
              </a:ext>
            </a:extLst>
          </p:cNvPr>
          <p:cNvSpPr/>
          <p:nvPr/>
        </p:nvSpPr>
        <p:spPr>
          <a:xfrm>
            <a:off x="1417638" y="6751639"/>
            <a:ext cx="9250363" cy="1365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7" name="Picture 1">
            <a:extLst>
              <a:ext uri="{FF2B5EF4-FFF2-40B4-BE49-F238E27FC236}">
                <a16:creationId xmlns:a16="http://schemas.microsoft.com/office/drawing/2014/main" id="{3C72D5D0-009C-78EA-6137-7F96EABC4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956" y="1789510"/>
            <a:ext cx="1716088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5">
            <a:hlinkClick r:id="" action="ppaction://media"/>
            <a:extLst>
              <a:ext uri="{FF2B5EF4-FFF2-40B4-BE49-F238E27FC236}">
                <a16:creationId xmlns:a16="http://schemas.microsoft.com/office/drawing/2014/main" id="{FE6A57F5-C360-C6A6-3BB7-1FE4F46B887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-200000" t="-90625" r="-200000" b="-90625"/>
          <a:stretch>
            <a:fillRect/>
          </a:stretch>
        </p:blipFill>
        <p:spPr>
          <a:xfrm>
            <a:off x="-380682" y="4222120"/>
            <a:ext cx="3048000" cy="1714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2E28C2-7EC7-8E04-1E0E-D6EDAA04F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D676C7-D6FB-2A42-1F1F-E366CEDD06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نقد یک فرآیند است.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نقطه شروع دارد: تحلیل پیام. هدف آن فهم عیق تر و دقیق تر پیام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نقطه پایان دارد: ارزیابی پیام. هدف آن شناخت نقاط قوت و ضعف آن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حداقل یک ماموریت دارد: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Improvement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AA1F0A9-D402-D1FD-7569-4A018647A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2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178"/>
    </mc:Choice>
    <mc:Fallback xmlns="">
      <p:transition spd="slow" advTm="3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6D894-D7FD-3602-E907-39C629E2C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سوالات هشت گانه به منظور تحلیل پیام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DF1843-7F87-4325-7DEC-1DB704909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1- متفکر کیست و چه عواملی بر نحوه تفکر او تاثیرگذار بوده اند.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2- هدف متفکر از مطرح کردن آن پیام و نظریه چیست؟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3- متفکر در نظریه خود به دنبال رفع کدام مشکلات یا پاسخ به کدام مسایل بوده است؟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4-نوع شواهد یا مستنداتی که متفکر در دفاع از نظریه خودش مطرح می کند، کدامند؟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5- از این نظریه و طرز فکر چه استنباط هایی می توان داشت؟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6-اصطلاحات یا مفاهیم تخصصی آن نظریه کدامند و چگونه تعریف می شود؟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7- مفروضه ها و پیش فرض های آن نظریه یا پیام کدامند؟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8- پیامدها یا کاربردهای نظری و عملی این پیام یا نظریه کدامند؟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1618F88-30EA-99DC-FB02-20520AC2DA1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049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574"/>
    </mc:Choice>
    <mc:Fallback xmlns="">
      <p:transition spd="slow" advTm="125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7C2A2-D79E-570D-F6A9-5FC67A2C4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استانداردهای نه گانه نقد پیام یا تفکر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BAA4A-BF54-14A2-A780-96ED3CAC4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1-وضوح: عینی است؟ مصداق دارد؟ می توان برای آن مثال زد؟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2-صحت: چقدر پیام یا نظریه آزمون پذیر است؟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دقت: هر قدر عینی تر و قابل آزمون تر باشد دقیق تر است.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4- انسجام: آیا اجزای نظریه یا پیام با هم ارتباط منطقی دارند؟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5- عمق: پیچیدگی های نهفته در آن چقدر است؟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6- وسعت: از زوایه های مختلف به یک پدیده نگاه کرده است؟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7- منطقی بودن: با عقل جور در می آید؟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8- اهمیت داشتن: کاربردی دارد؟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9- انصاف: بدون تعصب است؟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CC06A22-C43A-1729-6DD5-88733B1C734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357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970"/>
    </mc:Choice>
    <mc:Fallback xmlns="">
      <p:transition spd="slow" advTm="69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FF328-7F0D-D5FE-92C6-399E9A1C9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0A562-42D2-4E4D-763E-8E161727F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8A1556E-C57B-CFF6-0C02-6015AC9100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0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39"/>
    </mc:Choice>
    <mc:Fallback xmlns="">
      <p:transition spd="slow" advTm="31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0FE65-AF41-D557-3158-7C100A30B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مقدمه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961AB-BF0C-C4B5-6D3A-D106AF592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در روانشناسی کلمه نقد یا انتقاد دو کاربرد دارد: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نقد بین فردی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نقد تفکر، نقد اندیشه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C448193-BF0D-4156-B153-3339AC821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6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23"/>
    </mc:Choice>
    <mc:Fallback xmlns="">
      <p:transition spd="slow" advTm="23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2F7C4-AF17-B93C-D8CB-6AA2016F0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تعریف تفکر انتقادی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C77A-F31A-1928-5119-CC441F257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عبارت است از توانایی کشف و بکارگیری معنا درباره آنچه که می بینم، می شنویم و یا می خوانیم.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سه نوع پیام: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پیام های دیداری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پیام های شنیداری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پیام های نوشتاری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3B63B3E9-DBCD-04A8-E7F0-A45D2ADF23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4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75"/>
    </mc:Choice>
    <mc:Fallback xmlns="">
      <p:transition spd="slow" advTm="1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E96AA-7E8E-5581-6798-C6AD4C0D5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تفکر نقادی سه توانایی به ما می دهد: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3EF39-0FEC-3273-B1CB-F5ADD39A8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/>
              <a:t>Actively Looking </a:t>
            </a:r>
          </a:p>
          <a:p>
            <a:pPr algn="l"/>
            <a:r>
              <a:rPr lang="en-US" dirty="0"/>
              <a:t>Actively Hearing</a:t>
            </a:r>
          </a:p>
          <a:p>
            <a:pPr algn="l"/>
            <a:r>
              <a:rPr lang="en-US" dirty="0"/>
              <a:t>Actively Reading</a:t>
            </a:r>
          </a:p>
          <a:p>
            <a:pPr algn="l"/>
            <a:endParaRPr lang="en-US" dirty="0"/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برای اینکه لایه های پنهانی و زیرین پیام را متوجه شوید باید مواجهه فعالانه با آن داشته باشید.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2AB0189-C7BD-1401-7E93-D877B2496B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5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70"/>
    </mc:Choice>
    <mc:Fallback xmlns="">
      <p:transition spd="slow" advTm="28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3349A-54F8-A56C-03B6-2EF19F6A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ضرورت و اهمیت تفکر انتقادی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8D322-0138-C72E-47F4-8C0BA3618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الف- تفکر نقاد به ما انسان ها امکان می دهد تا خود را از آسیب های معرفت شناختی مصون نگه داریم.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ب- تفکر انتقادی به ما انسان ها کمک می کند تا بتوانیم سره را از ناسره تشخیص دهیم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045F8CE-1FFA-5878-ED85-55A519AE59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22"/>
    </mc:Choice>
    <mc:Fallback xmlns="">
      <p:transition spd="slow" advTm="236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1C49A-9446-E9BC-7487-12AE23FCC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13" y="286603"/>
            <a:ext cx="10614767" cy="1450757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الف- تفکر نقاد به ما انسانها امکان می دهد تا خود را از آسیب های معرفت شناختی مصون نگه داریم.</a:t>
            </a:r>
            <a:b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BE8D6-B757-883B-CF2F-50EE5650D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آسیب های معرفت شناختی: شیوه تفکر و اندیشیدن فرد دار آسیب می شود.</a:t>
            </a:r>
          </a:p>
          <a:p>
            <a:pPr algn="r" rtl="1"/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علایم آسیب های معرفت شناختی: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جهل: نداشتن قدرت تشخیص حقیقت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تعصب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تحجر: کسی که هیچگونه انعطافی در باورها و افکارش ندارد.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خرافه گرایی: اسناد غلط پدیده ها و رویدادها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تقلید کورکورانه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32712406-5F03-F883-6FF0-E93CB49E6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59"/>
    </mc:Choice>
    <mc:Fallback xmlns="">
      <p:transition spd="slow" advTm="31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8F1FE-85DF-1D7B-F9DC-51E8484ED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42" y="286603"/>
            <a:ext cx="10267038" cy="1450757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ب- تفکر انتقادی به ما انسان ها کمک می کند تا بتوانیم سره را از ناسره تشخیص دهیم</a:t>
            </a:r>
            <a:b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</a:b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AE972-954D-FD76-B826-BC84D05F6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در عصر انفجار اطلاعات، تفکر انتقادی به عنوان یک معیار این امکان را می دهدتا دست به انتخاب بزنیم و علم را از غیر علم تشخیص دهیم.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BD9FC92-59A4-3551-6C96-16CB811DAA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620"/>
    </mc:Choice>
    <mc:Fallback xmlns="">
      <p:transition spd="slow" advTm="556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58D41-2447-4871-928F-005982A88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6900"/>
            <a:ext cx="10058400" cy="92401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مولفه های تفکر انتقادی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416B9-68CD-55EE-4325-A47326BF2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روحیه حقیقت جو هستند(</a:t>
            </a:r>
            <a:r>
              <a:rPr lang="en-US" dirty="0">
                <a:cs typeface="B Nazanin" panose="00000400000000000000" pitchFamily="2" charset="-78"/>
              </a:rPr>
              <a:t>truth seeking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ذهن گشوده به سوی تجربه هستند (</a:t>
            </a:r>
            <a:r>
              <a:rPr lang="en-US" dirty="0">
                <a:cs typeface="B Nazanin" panose="00000400000000000000" pitchFamily="2" charset="-78"/>
              </a:rPr>
              <a:t>Open mindedness</a:t>
            </a:r>
            <a:r>
              <a:rPr lang="fa-IR" dirty="0">
                <a:cs typeface="B Nazanin" panose="00000400000000000000" pitchFamily="2" charset="-78"/>
              </a:rPr>
              <a:t>): اینها خود را دانای کل نمی دانند.</a:t>
            </a:r>
            <a:endParaRPr lang="en-US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ذهن تحلیلگرانه هستند (</a:t>
            </a:r>
            <a:r>
              <a:rPr lang="en-US" dirty="0">
                <a:cs typeface="B Nazanin" panose="00000400000000000000" pitchFamily="2" charset="-78"/>
              </a:rPr>
              <a:t>Analytical 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نظام مند می اندیشند (</a:t>
            </a:r>
            <a:r>
              <a:rPr lang="en-US" dirty="0">
                <a:cs typeface="B Nazanin" panose="00000400000000000000" pitchFamily="2" charset="-78"/>
              </a:rPr>
              <a:t>Systematically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اعتمادبه نفس در ساحت اندیشیدن (</a:t>
            </a:r>
            <a:r>
              <a:rPr lang="en-US" dirty="0">
                <a:cs typeface="B Nazanin" panose="00000400000000000000" pitchFamily="2" charset="-78"/>
              </a:rPr>
              <a:t>Critical thinking confidence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ذهن پرسشگر هستند.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دارای بلوغ شناختی هستند. (</a:t>
            </a:r>
            <a:r>
              <a:rPr lang="en-US" dirty="0">
                <a:cs typeface="B Nazanin" panose="00000400000000000000" pitchFamily="2" charset="-78"/>
              </a:rPr>
              <a:t>Cognitive maturity</a:t>
            </a:r>
            <a:r>
              <a:rPr lang="fa-IR" dirty="0">
                <a:cs typeface="B Nazanin" panose="00000400000000000000" pitchFamily="2" charset="-78"/>
              </a:rPr>
              <a:t>) خرد دارند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cs typeface="B Titr" panose="00000700000000000000" pitchFamily="2" charset="-78"/>
              </a:rPr>
              <a:t>تمام هفت مولفه اکتسابی هستند پس تفکر انتقادی اکتسابی است.</a:t>
            </a:r>
            <a:endParaRPr lang="en-US" dirty="0">
              <a:cs typeface="B Titr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en-US" dirty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EBEDABC-8B88-2FE7-1D94-67397581BD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003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28"/>
    </mc:Choice>
    <mc:Fallback xmlns="">
      <p:transition spd="slow" advTm="60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68FC51F-AFDE-835A-5914-0FD14EDF8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فرآیند نقد</a:t>
            </a:r>
            <a:endParaRPr lang="en-US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0EB037-F3A6-7D53-9C71-35C192FE0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3A919E0-CD6B-2AC0-449F-BA215E39F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200000" t="-90625" r="-200000" b="-90625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5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4"/>
    </mc:Choice>
    <mc:Fallback xmlns="">
      <p:transition spd="slow" advTm="9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6"/>
  <p:tag name="ARTICULATE_USED_LAYOU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7|13.4|8.4|6.2|4.7|5.6|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24.7|6|13.8|10.2|5.4|43.7|6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10.4|6.8|3.9|12.9|5.8|5.3|5.7|4.1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334</TotalTime>
  <Words>622</Words>
  <Application>Microsoft Office PowerPoint</Application>
  <PresentationFormat>Widescreen</PresentationFormat>
  <Paragraphs>65</Paragraphs>
  <Slides>13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Calibri Light</vt:lpstr>
      <vt:lpstr>Wingdings</vt:lpstr>
      <vt:lpstr>Retrospect</vt:lpstr>
      <vt:lpstr>PowerPoint Presentation</vt:lpstr>
      <vt:lpstr>مقدمه</vt:lpstr>
      <vt:lpstr>تعریف تفکر انتقادی</vt:lpstr>
      <vt:lpstr>تفکر نقادی سه توانایی به ما می دهد:</vt:lpstr>
      <vt:lpstr>ضرورت و اهمیت تفکر انتقادی</vt:lpstr>
      <vt:lpstr>الف- تفکر نقاد به ما انسانها امکان می دهد تا خود را از آسیب های معرفت شناختی مصون نگه داریم. </vt:lpstr>
      <vt:lpstr>ب- تفکر انتقادی به ما انسان ها کمک می کند تا بتوانیم سره را از ناسره تشخیص دهیم </vt:lpstr>
      <vt:lpstr>مولفه های تفکر انتقادی</vt:lpstr>
      <vt:lpstr>فرآیند نقد</vt:lpstr>
      <vt:lpstr>PowerPoint Presentation</vt:lpstr>
      <vt:lpstr>سوالات هشت گانه به منظور تحلیل پیام</vt:lpstr>
      <vt:lpstr>استانداردهای نه گانه نقد پیام یا تفکر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تفکر انتقادی  critical thinking</dc:title>
  <dc:creator>Microsoft</dc:creator>
  <cp:lastModifiedBy>Administrator</cp:lastModifiedBy>
  <cp:revision>14</cp:revision>
  <dcterms:created xsi:type="dcterms:W3CDTF">2023-02-07T16:53:16Z</dcterms:created>
  <dcterms:modified xsi:type="dcterms:W3CDTF">2026-01-19T09:52:15Z</dcterms:modified>
</cp:coreProperties>
</file>